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8" r:id="rId4"/>
    <p:sldId id="265" r:id="rId5"/>
    <p:sldId id="266" r:id="rId6"/>
    <p:sldId id="259" r:id="rId7"/>
    <p:sldId id="263" r:id="rId8"/>
    <p:sldId id="267" r:id="rId9"/>
    <p:sldId id="261" r:id="rId10"/>
    <p:sldId id="258" r:id="rId11"/>
    <p:sldId id="264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434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94F5755-C6AC-4661-9C20-FFB173F4B519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B80AAC9-2F53-4129-B552-51255BADE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666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0AAC9-2F53-4129-B552-51255BADE95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939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D66E-1DDF-413C-B056-94F3A2CE0F82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ACA9-5925-4752-A05B-49876ED89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6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D66E-1DDF-413C-B056-94F3A2CE0F82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ACA9-5925-4752-A05B-49876ED89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05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D66E-1DDF-413C-B056-94F3A2CE0F82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ACA9-5925-4752-A05B-49876ED89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35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D66E-1DDF-413C-B056-94F3A2CE0F82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ACA9-5925-4752-A05B-49876ED89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93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D66E-1DDF-413C-B056-94F3A2CE0F82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ACA9-5925-4752-A05B-49876ED89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74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D66E-1DDF-413C-B056-94F3A2CE0F82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ACA9-5925-4752-A05B-49876ED89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70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D66E-1DDF-413C-B056-94F3A2CE0F82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ACA9-5925-4752-A05B-49876ED89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78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D66E-1DDF-413C-B056-94F3A2CE0F82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ACA9-5925-4752-A05B-49876ED89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90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D66E-1DDF-413C-B056-94F3A2CE0F82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ACA9-5925-4752-A05B-49876ED89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28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D66E-1DDF-413C-B056-94F3A2CE0F82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ACA9-5925-4752-A05B-49876ED89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46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D66E-1DDF-413C-B056-94F3A2CE0F82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1ACA9-5925-4752-A05B-49876ED89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808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1D66E-1DDF-413C-B056-94F3A2CE0F82}" type="datetimeFigureOut">
              <a:rPr lang="en-US" smtClean="0"/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1ACA9-5925-4752-A05B-49876ED89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737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wmf"/><Relationship Id="rId7" Type="http://schemas.openxmlformats.org/officeDocument/2006/relationships/image" Target="../media/image1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11" Type="http://schemas.openxmlformats.org/officeDocument/2006/relationships/image" Target="../media/image19.png"/><Relationship Id="rId5" Type="http://schemas.openxmlformats.org/officeDocument/2006/relationships/image" Target="../media/image13.jpeg"/><Relationship Id="rId10" Type="http://schemas.openxmlformats.org/officeDocument/2006/relationships/image" Target="../media/image18.png"/><Relationship Id="rId4" Type="http://schemas.openxmlformats.org/officeDocument/2006/relationships/image" Target="../media/image12.jpe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uww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05" t="11545" r="48386" b="2051"/>
          <a:stretch/>
        </p:blipFill>
        <p:spPr bwMode="auto">
          <a:xfrm>
            <a:off x="5554588" y="113390"/>
            <a:ext cx="3092881" cy="615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55756"/>
            <a:ext cx="5554587" cy="176017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Modifications to the Storm Water Ordinance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168536" y="1981200"/>
            <a:ext cx="50130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City Municipal Separate Storm Sewer System (MS4) drains rainwater and all runoff into natural streams.</a:t>
            </a:r>
          </a:p>
          <a:p>
            <a:endParaRPr lang="en-US" sz="2400" dirty="0"/>
          </a:p>
          <a:p>
            <a:r>
              <a:rPr lang="en-US" sz="2400" dirty="0"/>
              <a:t>EPA’s Clean Water Act </a:t>
            </a:r>
            <a:r>
              <a:rPr lang="en-US" sz="2400" dirty="0" smtClean="0"/>
              <a:t>requires that a MS4 operate under a NPDES Permit.</a:t>
            </a:r>
          </a:p>
          <a:p>
            <a:endParaRPr lang="en-US" sz="2400" dirty="0"/>
          </a:p>
          <a:p>
            <a:r>
              <a:rPr lang="en-US" sz="2400" dirty="0" smtClean="0"/>
              <a:t>When the City violates its NPDES permit, it can be </a:t>
            </a:r>
            <a:r>
              <a:rPr lang="en-US" sz="2400" dirty="0" smtClean="0">
                <a:solidFill>
                  <a:srgbClr val="FF0000"/>
                </a:solidFill>
              </a:rPr>
              <a:t>FINED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919928" y="6266765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WHEN IT RAINS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IT DRAINS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075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3993" y="76200"/>
            <a:ext cx="7776015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 smtClean="0"/>
              <a:t>New Construction and Redevelopment</a:t>
            </a:r>
          </a:p>
          <a:p>
            <a:pPr algn="ctr"/>
            <a:endParaRPr lang="en-US" sz="1600" b="1" u="sng" dirty="0" smtClean="0"/>
          </a:p>
          <a:p>
            <a:pPr algn="ctr"/>
            <a:r>
              <a:rPr lang="en-US" sz="2400" dirty="0" smtClean="0"/>
              <a:t>        New Classification for Land Disturbance Permits</a:t>
            </a:r>
          </a:p>
          <a:p>
            <a:r>
              <a:rPr lang="en-US" sz="2000" dirty="0" smtClean="0"/>
              <a:t>               Tier </a:t>
            </a:r>
            <a:r>
              <a:rPr lang="en-US" sz="2000" dirty="0"/>
              <a:t>1 for Sites 1 acre or greater</a:t>
            </a:r>
            <a:r>
              <a:rPr lang="en-US" sz="2000" dirty="0" smtClean="0"/>
              <a:t> ---Tier </a:t>
            </a:r>
            <a:r>
              <a:rPr lang="en-US" sz="2000" dirty="0"/>
              <a:t>2 </a:t>
            </a:r>
            <a:r>
              <a:rPr lang="en-US" sz="2000" dirty="0" smtClean="0"/>
              <a:t>for </a:t>
            </a:r>
            <a:r>
              <a:rPr lang="en-US" sz="2000" dirty="0"/>
              <a:t>Sites less than 1 acre</a:t>
            </a:r>
          </a:p>
          <a:p>
            <a:r>
              <a:rPr lang="en-US" sz="2000" dirty="0"/>
              <a:t>                   </a:t>
            </a:r>
            <a:r>
              <a:rPr lang="en-US" sz="2000" dirty="0" smtClean="0"/>
              <a:t>  </a:t>
            </a:r>
            <a:r>
              <a:rPr lang="en-US" sz="1600" i="1" dirty="0" smtClean="0"/>
              <a:t>Effective September 30</a:t>
            </a:r>
            <a:r>
              <a:rPr lang="en-US" sz="1600" i="1" baseline="30000" dirty="0" smtClean="0"/>
              <a:t>th</a:t>
            </a:r>
            <a:r>
              <a:rPr lang="en-US" sz="1600" i="1" dirty="0" smtClean="0"/>
              <a:t>, 2014</a:t>
            </a:r>
            <a:r>
              <a:rPr lang="en-US" sz="1600" i="1" dirty="0"/>
              <a:t>                    </a:t>
            </a:r>
            <a:r>
              <a:rPr lang="en-US" sz="1600" i="1" dirty="0" smtClean="0"/>
              <a:t>             No Change</a:t>
            </a:r>
          </a:p>
          <a:p>
            <a:endParaRPr lang="en-US" sz="1600" i="1" dirty="0"/>
          </a:p>
          <a:p>
            <a:r>
              <a:rPr lang="en-US" sz="2000" b="1" dirty="0" smtClean="0"/>
              <a:t>Construction Phase for Tier 1 Sites</a:t>
            </a:r>
            <a:endParaRPr lang="en-US" sz="2000" b="1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More detailed Construction </a:t>
            </a:r>
            <a:r>
              <a:rPr lang="en-US" sz="2000" dirty="0"/>
              <a:t>Best Management Practices (</a:t>
            </a:r>
            <a:r>
              <a:rPr lang="en-US" sz="2000" dirty="0" smtClean="0"/>
              <a:t>CBMP </a:t>
            </a:r>
            <a:r>
              <a:rPr lang="en-US" sz="2000" dirty="0"/>
              <a:t>Plan)   </a:t>
            </a:r>
            <a:endParaRPr lang="en-US" sz="2000" dirty="0" smtClean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Contractor </a:t>
            </a:r>
            <a:r>
              <a:rPr lang="en-US" sz="2000" dirty="0"/>
              <a:t>notifies City when construction commences  </a:t>
            </a:r>
            <a:endParaRPr lang="en-US" sz="2000" dirty="0" smtClean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Security </a:t>
            </a:r>
            <a:r>
              <a:rPr lang="en-US" sz="2000" dirty="0"/>
              <a:t>required- letter of credit, surety bond, or cash bond, to secure performance of </a:t>
            </a:r>
            <a:r>
              <a:rPr lang="en-US" sz="2000" dirty="0" smtClean="0"/>
              <a:t>BMPs</a:t>
            </a:r>
            <a:r>
              <a:rPr lang="en-US" sz="2000" dirty="0"/>
              <a:t>  </a:t>
            </a:r>
            <a:endParaRPr lang="en-US" sz="2000" dirty="0" smtClean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Security </a:t>
            </a:r>
            <a:r>
              <a:rPr lang="en-US" sz="2000" dirty="0"/>
              <a:t>released when site is stable and accepted by the City for Certificate of Occupancy  </a:t>
            </a:r>
            <a:endParaRPr lang="en-US" sz="2000" dirty="0" smtClean="0"/>
          </a:p>
          <a:p>
            <a:pPr marL="342900" lvl="0" indent="-342900">
              <a:buFont typeface="Wingdings" panose="05000000000000000000" pitchFamily="2" charset="2"/>
              <a:buChar char="Ø"/>
            </a:pPr>
            <a:endParaRPr lang="en-US" sz="2000" dirty="0" smtClean="0"/>
          </a:p>
          <a:p>
            <a:r>
              <a:rPr lang="en-US" sz="2000" b="1" dirty="0" smtClean="0"/>
              <a:t>Maintenance Phase for Tier 1 Sites</a:t>
            </a:r>
            <a:endParaRPr lang="en-US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/>
              <a:t>Maintenance easement  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/>
              <a:t>Maintenance covenant  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/>
              <a:t>Property owner agrees to conduct annual inspections of Best Management Practices (BMPs)  </a:t>
            </a:r>
            <a:r>
              <a:rPr lang="en-US" sz="2000" i="1" dirty="0" smtClean="0"/>
              <a:t>*</a:t>
            </a:r>
            <a:r>
              <a:rPr lang="en-US" sz="1600" i="1" dirty="0" smtClean="0"/>
              <a:t>Effective </a:t>
            </a:r>
            <a:r>
              <a:rPr lang="en-US" sz="1600" i="1" dirty="0"/>
              <a:t>1 year following new NPDES permit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Property owner submits inspection records to the City </a:t>
            </a:r>
            <a:r>
              <a:rPr lang="en-US" sz="1600" i="1" dirty="0"/>
              <a:t>*Effective 1 year following new NPDES </a:t>
            </a:r>
            <a:r>
              <a:rPr lang="en-US" sz="1600" i="1" dirty="0" smtClean="0"/>
              <a:t>permit</a:t>
            </a:r>
            <a:endParaRPr lang="en-US" sz="1600" i="1" dirty="0"/>
          </a:p>
        </p:txBody>
      </p:sp>
      <p:pic>
        <p:nvPicPr>
          <p:cNvPr id="2078" name="Picture 30" descr="C:\Documents and Settings\Laura\Local Settings\Temporary Internet Files\Content.IE5\3WAIXTJ7\MC900339580[1].wmf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7FE5FF"/>
              </a:clrFrom>
              <a:clrTo>
                <a:srgbClr val="7FE5FF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50" t="8281" r="6999" b="13040"/>
          <a:stretch/>
        </p:blipFill>
        <p:spPr bwMode="auto">
          <a:xfrm flipH="1">
            <a:off x="0" y="199126"/>
            <a:ext cx="1752600" cy="1629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2096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324325" y="1295400"/>
            <a:ext cx="2514600" cy="28956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New NPDES Permit from ADEM/EPA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Driven by Clean Water Act and federal law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City has commented on ADEM draft permit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ADEM sent draft permit to EPA for approval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ADEM issues draft permit for public comment and will respond to comments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Expected issuance date of new NPDES Permit is September 2014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476725" y="1905000"/>
            <a:ext cx="2209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28600" y="1295400"/>
            <a:ext cx="2476500" cy="358363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Storm Water Management Program Plan (SWMPP)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Required by NPDES Permit to avoid fines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Adjusted annually with Annual Report submitted to ADEM.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Completed by Payne Environmental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Reviewed by 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Expected approval date is June 2014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To be posted on City’s website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0" y="1447800"/>
            <a:ext cx="2514600" cy="1524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Revised Storm Water Ordinance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Permit &amp; SWMPP requires the new ordinance to be in effect by September 2014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14700" y="4419600"/>
            <a:ext cx="2628900" cy="2286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Annual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Required to be submitted by January 31</a:t>
            </a:r>
            <a:r>
              <a:rPr lang="en-US" sz="1200" baseline="30000" dirty="0" smtClean="0">
                <a:solidFill>
                  <a:schemeClr val="tx1"/>
                </a:solidFill>
              </a:rPr>
              <a:t>st</a:t>
            </a:r>
            <a:r>
              <a:rPr lang="en-US" sz="1200" dirty="0" smtClean="0">
                <a:solidFill>
                  <a:schemeClr val="tx1"/>
                </a:solidFill>
              </a:rPr>
              <a:t> by NPDES Permit to avoid fines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Summary of how SWMPP was implemented, evaluation of program effectiveness, and interpretation of storm water monitoring results.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Fiscal Year: October 1 – September 30</a:t>
            </a:r>
          </a:p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42900" y="2514600"/>
            <a:ext cx="2209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553200" y="2133600"/>
            <a:ext cx="2209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476725" y="4800600"/>
            <a:ext cx="2209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581625" y="4205654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943600" y="23241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2819400" y="23241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Rectangle 2"/>
          <p:cNvSpPr txBox="1">
            <a:spLocks noChangeArrowheads="1"/>
          </p:cNvSpPr>
          <p:nvPr/>
        </p:nvSpPr>
        <p:spPr>
          <a:xfrm>
            <a:off x="844550" y="109538"/>
            <a:ext cx="7772400" cy="1185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dirty="0" smtClean="0"/>
              <a:t>City of Mobile</a:t>
            </a:r>
          </a:p>
          <a:p>
            <a:pPr>
              <a:defRPr/>
            </a:pPr>
            <a:r>
              <a:rPr lang="en-US" dirty="0" smtClean="0"/>
              <a:t>MS4 Overview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6400800" y="3352800"/>
            <a:ext cx="2514600" cy="2567138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Relevant </a:t>
            </a:r>
            <a:r>
              <a:rPr lang="en-US" sz="1200" dirty="0" smtClean="0">
                <a:solidFill>
                  <a:schemeClr val="tx1"/>
                </a:solidFill>
              </a:rPr>
              <a:t>departments required </a:t>
            </a:r>
            <a:r>
              <a:rPr lang="en-US" sz="1200" dirty="0">
                <a:solidFill>
                  <a:schemeClr val="tx1"/>
                </a:solidFill>
              </a:rPr>
              <a:t>for enforcement of new ordinance: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Environmental Services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Engineering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Urban </a:t>
            </a:r>
            <a:r>
              <a:rPr lang="en-US" sz="1200" dirty="0">
                <a:solidFill>
                  <a:schemeClr val="tx1"/>
                </a:solidFill>
              </a:rPr>
              <a:t>Development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Fire Department – Hazardous Materials Response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311 System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Municipal Court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Police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44642" y="5196038"/>
            <a:ext cx="2514600" cy="8382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To be implemented by City and Payne Environmental Services when approved by </a:t>
            </a:r>
            <a:r>
              <a:rPr lang="en-US" sz="1200" dirty="0" smtClean="0">
                <a:solidFill>
                  <a:schemeClr val="tx1"/>
                </a:solidFill>
              </a:rPr>
              <a:t>ADEM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658100" y="30480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466850" y="4947787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865922" y="5597893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0736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Modifications to the Storm Water Ordinance have strengthened the City of Mobile’s authority to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68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kern="1400" dirty="0" smtClean="0">
                <a:solidFill>
                  <a:srgbClr val="000000"/>
                </a:solidFill>
              </a:rPr>
              <a:t>    </a:t>
            </a:r>
            <a:r>
              <a:rPr lang="en-US" sz="2800" kern="1400" dirty="0" smtClean="0">
                <a:solidFill>
                  <a:srgbClr val="000000"/>
                </a:solidFill>
              </a:rPr>
              <a:t>SAMPLE</a:t>
            </a:r>
            <a:endParaRPr lang="en-US" sz="2800" kern="14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	       INSPECT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						and ENFORCE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</p:txBody>
      </p:sp>
      <p:pic>
        <p:nvPicPr>
          <p:cNvPr id="1027" name="Picture 3" descr="C:\Documents and Settings\Laura\Local Settings\Temporary Internet Files\Content.IE5\S2LFM97A\MC90005361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67951" y="3284173"/>
            <a:ext cx="1276350" cy="178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Documents and Settings\Laura\Local Settings\Temporary Internet Files\Content.IE5\558CNGFG\MC90035196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81200"/>
            <a:ext cx="1578321" cy="178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Documents and Settings\Laura\Local Settings\Temporary Internet Files\Content.IE5\S2LFM97A\MC900023623[2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177142"/>
            <a:ext cx="12954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93082" y="5715000"/>
            <a:ext cx="55578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sz="2800" dirty="0">
                <a:solidFill>
                  <a:prstClr val="black"/>
                </a:solidFill>
              </a:rPr>
              <a:t>the requirements of the </a:t>
            </a:r>
            <a:r>
              <a:rPr lang="en-US" sz="2800" dirty="0" smtClean="0">
                <a:solidFill>
                  <a:prstClr val="black"/>
                </a:solidFill>
              </a:rPr>
              <a:t>ordinance.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195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61691" y="612845"/>
            <a:ext cx="7776015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 smtClean="0"/>
              <a:t>New Construction and Redevelopment</a:t>
            </a:r>
          </a:p>
          <a:p>
            <a:pPr algn="ctr"/>
            <a:endParaRPr lang="en-US" sz="1600" b="1" u="sng" dirty="0" smtClean="0"/>
          </a:p>
          <a:p>
            <a:pPr algn="ctr"/>
            <a:endParaRPr lang="en-US" sz="2400" b="1" u="sng" dirty="0" smtClean="0"/>
          </a:p>
          <a:p>
            <a:r>
              <a:rPr lang="en-US" sz="2400" b="1" dirty="0" smtClean="0"/>
              <a:t>Land Disturbance Permit for sites </a:t>
            </a:r>
            <a:r>
              <a:rPr lang="en-US" sz="2400" b="1" dirty="0"/>
              <a:t>1 acre or </a:t>
            </a:r>
            <a:r>
              <a:rPr lang="en-US" sz="2400" b="1" dirty="0" smtClean="0"/>
              <a:t>greater (“Qualifying Sites”): 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Additional </a:t>
            </a:r>
            <a:r>
              <a:rPr lang="en-US" sz="2000" dirty="0"/>
              <a:t>requirements target maintenance of storm water management for the life of the </a:t>
            </a:r>
            <a:r>
              <a:rPr lang="en-US" sz="2000" dirty="0" smtClean="0"/>
              <a:t>project.</a:t>
            </a:r>
            <a:endParaRPr lang="en-US" sz="2000" dirty="0"/>
          </a:p>
          <a:p>
            <a:r>
              <a:rPr lang="en-US" sz="2000" dirty="0"/>
              <a:t> </a:t>
            </a:r>
          </a:p>
        </p:txBody>
      </p:sp>
      <p:pic>
        <p:nvPicPr>
          <p:cNvPr id="2078" name="Picture 30" descr="C:\Documents and Settings\Laura\Local Settings\Temporary Internet Files\Content.IE5\3WAIXTJ7\MC900339580[1].wmf"/>
          <p:cNvPicPr>
            <a:picLocks noChangeAspect="1" noChangeArrowheads="1"/>
          </p:cNvPicPr>
          <p:nvPr/>
        </p:nvPicPr>
        <p:blipFill rotWithShape="1">
          <a:blip r:embed="rId2" cstate="print">
            <a:clrChange>
              <a:clrFrom>
                <a:srgbClr val="7FE5FF"/>
              </a:clrFrom>
              <a:clrTo>
                <a:srgbClr val="7FE5FF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50" t="8281" r="6999" b="13040"/>
          <a:stretch/>
        </p:blipFill>
        <p:spPr bwMode="auto">
          <a:xfrm flipH="1">
            <a:off x="0" y="0"/>
            <a:ext cx="1752600" cy="1629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178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716060"/>
            <a:ext cx="2462561" cy="3913112"/>
          </a:xfrm>
          <a:prstGeom prst="rect">
            <a:avLst/>
          </a:prstGeom>
          <a:ln w="6350" cap="sq">
            <a:solidFill>
              <a:schemeClr val="accent5">
                <a:lumMod val="50000"/>
              </a:schemeClr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4800600"/>
            <a:ext cx="3886201" cy="1597775"/>
          </a:xfrm>
          <a:prstGeom prst="rect">
            <a:avLst/>
          </a:prstGeom>
          <a:ln w="6350" cap="sq">
            <a:solidFill>
              <a:schemeClr val="accent5">
                <a:lumMod val="50000"/>
              </a:schemeClr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4539" y="3297025"/>
            <a:ext cx="2209801" cy="1503575"/>
          </a:xfrm>
          <a:prstGeom prst="rect">
            <a:avLst/>
          </a:prstGeom>
          <a:ln w="6350" cap="sq">
            <a:solidFill>
              <a:schemeClr val="accent5">
                <a:lumMod val="50000"/>
              </a:schemeClr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0" name="Rectangle 9"/>
          <p:cNvSpPr/>
          <p:nvPr/>
        </p:nvSpPr>
        <p:spPr>
          <a:xfrm>
            <a:off x="1219200" y="152400"/>
            <a:ext cx="6793157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/>
              <a:t>Commercial, Industrial, &amp; High Risk Facilities</a:t>
            </a:r>
          </a:p>
          <a:p>
            <a:endParaRPr lang="en-US" sz="2800" b="1" u="sng" dirty="0" smtClean="0"/>
          </a:p>
          <a:p>
            <a:r>
              <a:rPr lang="en-US" sz="2400" b="1" dirty="0" smtClean="0"/>
              <a:t>New </a:t>
            </a:r>
            <a:r>
              <a:rPr lang="en-US" sz="2400" b="1" dirty="0"/>
              <a:t>Requirements include: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Implementation </a:t>
            </a:r>
            <a:r>
              <a:rPr lang="en-US" sz="2000" dirty="0"/>
              <a:t>and maintenance </a:t>
            </a:r>
            <a:r>
              <a:rPr lang="en-US" sz="2000" dirty="0" smtClean="0"/>
              <a:t>of Best Management Practices (BMPs) </a:t>
            </a:r>
            <a:r>
              <a:rPr lang="en-US" sz="2000" dirty="0"/>
              <a:t>to reduce pollution in storm water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Copy </a:t>
            </a:r>
            <a:r>
              <a:rPr lang="en-US" sz="2000" dirty="0"/>
              <a:t>the City on all NPDES Permit submittals to ADEM (i.e. Discharge Monitoring Reports and Non-Compliance Reports)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1104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76200" y="76200"/>
            <a:ext cx="8991600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 smtClean="0"/>
              <a:t>Illicit Discharge Detection and Elimination (IDDE)</a:t>
            </a:r>
          </a:p>
          <a:p>
            <a:pPr algn="ctr"/>
            <a:endParaRPr lang="en-US" sz="2800" b="1" dirty="0" smtClean="0"/>
          </a:p>
          <a:p>
            <a:r>
              <a:rPr lang="en-US" sz="2800" dirty="0" smtClean="0"/>
              <a:t> </a:t>
            </a:r>
          </a:p>
          <a:p>
            <a:pPr algn="ctr"/>
            <a:endParaRPr lang="en-US" sz="2800" b="1" dirty="0"/>
          </a:p>
          <a:p>
            <a:pPr algn="ctr"/>
            <a:endParaRPr lang="en-US" sz="2800" dirty="0" smtClean="0"/>
          </a:p>
          <a:p>
            <a:pPr algn="ctr"/>
            <a:r>
              <a:rPr lang="en-US" dirty="0"/>
              <a:t> 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295400" y="2219824"/>
            <a:ext cx="1001713" cy="1131143"/>
            <a:chOff x="112629834" y="107014677"/>
            <a:chExt cx="772992" cy="837081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12644407" y="107039544"/>
              <a:ext cx="723896" cy="753373"/>
              <a:chOff x="110360655" y="110574083"/>
              <a:chExt cx="1183008" cy="1182730"/>
            </a:xfrm>
          </p:grpSpPr>
          <p:grpSp>
            <p:nvGrpSpPr>
              <p:cNvPr id="4" name="Group 4"/>
              <p:cNvGrpSpPr>
                <a:grpSpLocks/>
              </p:cNvGrpSpPr>
              <p:nvPr/>
            </p:nvGrpSpPr>
            <p:grpSpPr bwMode="auto">
              <a:xfrm>
                <a:off x="110360655" y="110574083"/>
                <a:ext cx="1180378" cy="1182730"/>
                <a:chOff x="110213511" y="112308290"/>
                <a:chExt cx="1180378" cy="1182730"/>
              </a:xfrm>
            </p:grpSpPr>
            <p:pic>
              <p:nvPicPr>
                <p:cNvPr id="4101" name="Picture 5" descr="MP900439172[1]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8849" t="20689" r="29549" b="27710"/>
                <a:stretch>
                  <a:fillRect/>
                </a:stretch>
              </p:blipFill>
              <p:spPr bwMode="auto">
                <a:xfrm>
                  <a:off x="110213511" y="112311444"/>
                  <a:ext cx="1179576" cy="1179576"/>
                </a:xfrm>
                <a:prstGeom prst="roundRect">
                  <a:avLst>
                    <a:gd name="adj" fmla="val 16667"/>
                  </a:avLst>
                </a:prstGeom>
                <a:noFill/>
                <a:ln w="63500" algn="in">
                  <a:noFill/>
                  <a:round/>
                  <a:headEnd/>
                  <a:tailEnd/>
                </a:ln>
                <a:effectLst>
                  <a:outerShdw dist="99190" dir="3011666" algn="ctr" rotWithShape="0">
                    <a:srgbClr val="B2B2B2">
                      <a:alpha val="50000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1" name="AutoShape 6"/>
                <p:cNvSpPr>
                  <a:spLocks noChangeArrowheads="1"/>
                </p:cNvSpPr>
                <p:nvPr/>
              </p:nvSpPr>
              <p:spPr bwMode="auto">
                <a:xfrm>
                  <a:off x="110216730" y="112308290"/>
                  <a:ext cx="1177159" cy="1177159"/>
                </a:xfrm>
                <a:prstGeom prst="roundRect">
                  <a:avLst>
                    <a:gd name="adj" fmla="val 16667"/>
                  </a:avLst>
                </a:prstGeom>
                <a:noFill/>
                <a:ln w="31750" algn="ctr">
                  <a:noFill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68686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36576" tIns="36576" rIns="36576" bIns="36576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7" name="AutoShape 7"/>
              <p:cNvSpPr>
                <a:spLocks noChangeArrowheads="1"/>
              </p:cNvSpPr>
              <p:nvPr/>
            </p:nvSpPr>
            <p:spPr bwMode="auto">
              <a:xfrm>
                <a:off x="110366504" y="110576708"/>
                <a:ext cx="1177159" cy="1177159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31750" algn="ctr">
                <a:noFill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pic>
            <p:nvPicPr>
              <p:cNvPr id="4104" name="Picture 8" descr="MC900437707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492356" y="110620765"/>
                <a:ext cx="914990" cy="1097280"/>
              </a:xfrm>
              <a:prstGeom prst="rect">
                <a:avLst/>
              </a:prstGeom>
              <a:noFill/>
              <a:ln w="9525" algn="in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EEECE1"/>
                      </a:outerShdw>
                    </a:effectLst>
                  </a14:hiddenEffects>
                </a:ext>
              </a:extLst>
            </p:spPr>
          </p:pic>
        </p:grpSp>
        <p:cxnSp>
          <p:nvCxnSpPr>
            <p:cNvPr id="4105" name="AutoShape 9"/>
            <p:cNvCxnSpPr>
              <a:cxnSpLocks noChangeShapeType="1"/>
            </p:cNvCxnSpPr>
            <p:nvPr/>
          </p:nvCxnSpPr>
          <p:spPr bwMode="auto">
            <a:xfrm>
              <a:off x="112629834" y="107014677"/>
              <a:ext cx="772992" cy="837081"/>
            </a:xfrm>
            <a:prstGeom prst="straightConnector1">
              <a:avLst/>
            </a:prstGeom>
            <a:noFill/>
            <a:ln w="31750">
              <a:noFill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</p:cxnSp>
      </p:grpSp>
      <p:grpSp>
        <p:nvGrpSpPr>
          <p:cNvPr id="30" name="Group 10"/>
          <p:cNvGrpSpPr>
            <a:grpSpLocks/>
          </p:cNvGrpSpPr>
          <p:nvPr/>
        </p:nvGrpSpPr>
        <p:grpSpPr bwMode="auto">
          <a:xfrm>
            <a:off x="152400" y="1431311"/>
            <a:ext cx="1001712" cy="1129002"/>
            <a:chOff x="113524259" y="107021471"/>
            <a:chExt cx="772991" cy="837081"/>
          </a:xfrm>
        </p:grpSpPr>
        <p:grpSp>
          <p:nvGrpSpPr>
            <p:cNvPr id="31" name="Group 11"/>
            <p:cNvGrpSpPr>
              <a:grpSpLocks/>
            </p:cNvGrpSpPr>
            <p:nvPr/>
          </p:nvGrpSpPr>
          <p:grpSpPr bwMode="auto">
            <a:xfrm>
              <a:off x="113560278" y="107040781"/>
              <a:ext cx="723897" cy="753373"/>
              <a:chOff x="110099211" y="112193990"/>
              <a:chExt cx="1180378" cy="1182730"/>
            </a:xfrm>
          </p:grpSpPr>
          <p:pic>
            <p:nvPicPr>
              <p:cNvPr id="4108" name="Picture 12" descr="MP900439172[1]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8849" t="20689" r="29549" b="27710"/>
              <a:stretch>
                <a:fillRect/>
              </a:stretch>
            </p:blipFill>
            <p:spPr bwMode="auto">
              <a:xfrm>
                <a:off x="110099211" y="112197144"/>
                <a:ext cx="1179576" cy="1179576"/>
              </a:xfrm>
              <a:prstGeom prst="roundRect">
                <a:avLst>
                  <a:gd name="adj" fmla="val 16667"/>
                </a:avLst>
              </a:prstGeom>
              <a:noFill/>
              <a:ln w="63500" algn="in">
                <a:noFill/>
                <a:round/>
                <a:headEnd/>
                <a:tailEnd/>
              </a:ln>
              <a:effectLst>
                <a:outerShdw dist="99190" dir="3011666" algn="ctr" rotWithShape="0">
                  <a:srgbClr val="B2B2B2">
                    <a:alpha val="50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048" name="AutoShape 13"/>
              <p:cNvSpPr>
                <a:spLocks noChangeArrowheads="1"/>
              </p:cNvSpPr>
              <p:nvPr/>
            </p:nvSpPr>
            <p:spPr bwMode="auto">
              <a:xfrm>
                <a:off x="110102430" y="112193990"/>
                <a:ext cx="1177159" cy="1177159"/>
              </a:xfrm>
              <a:prstGeom prst="roundRect">
                <a:avLst>
                  <a:gd name="adj" fmla="val 16667"/>
                </a:avLst>
              </a:prstGeom>
              <a:noFill/>
              <a:ln w="31750" algn="ctr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4110" name="AutoShape 14"/>
            <p:cNvCxnSpPr>
              <a:cxnSpLocks noChangeShapeType="1"/>
            </p:cNvCxnSpPr>
            <p:nvPr/>
          </p:nvCxnSpPr>
          <p:spPr bwMode="auto">
            <a:xfrm>
              <a:off x="113524259" y="107021471"/>
              <a:ext cx="772991" cy="837081"/>
            </a:xfrm>
            <a:prstGeom prst="straightConnector1">
              <a:avLst/>
            </a:prstGeom>
            <a:noFill/>
            <a:ln w="31750" algn="ctr">
              <a:noFill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</p:cxnSp>
      </p:grpSp>
      <p:grpSp>
        <p:nvGrpSpPr>
          <p:cNvPr id="2053" name="Group 20"/>
          <p:cNvGrpSpPr>
            <a:grpSpLocks/>
          </p:cNvGrpSpPr>
          <p:nvPr/>
        </p:nvGrpSpPr>
        <p:grpSpPr bwMode="auto">
          <a:xfrm>
            <a:off x="3494088" y="2266257"/>
            <a:ext cx="1001712" cy="1131143"/>
            <a:chOff x="113547761" y="107936639"/>
            <a:chExt cx="772992" cy="837810"/>
          </a:xfrm>
        </p:grpSpPr>
        <p:grpSp>
          <p:nvGrpSpPr>
            <p:cNvPr id="2055" name="Group 21"/>
            <p:cNvGrpSpPr>
              <a:grpSpLocks/>
            </p:cNvGrpSpPr>
            <p:nvPr/>
          </p:nvGrpSpPr>
          <p:grpSpPr bwMode="auto">
            <a:xfrm>
              <a:off x="113564854" y="107936639"/>
              <a:ext cx="723896" cy="753372"/>
              <a:chOff x="110295558" y="110637406"/>
              <a:chExt cx="1181184" cy="1182152"/>
            </a:xfrm>
          </p:grpSpPr>
          <p:pic>
            <p:nvPicPr>
              <p:cNvPr id="4118" name="Picture 22" descr="MP900390149[1]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520" t="46263" r="9271" b="21486"/>
              <a:stretch>
                <a:fillRect/>
              </a:stretch>
            </p:blipFill>
            <p:spPr bwMode="auto">
              <a:xfrm>
                <a:off x="110297254" y="110637406"/>
                <a:ext cx="1179488" cy="1179576"/>
              </a:xfrm>
              <a:prstGeom prst="roundRect">
                <a:avLst>
                  <a:gd name="adj" fmla="val 16667"/>
                </a:avLst>
              </a:prstGeom>
              <a:noFill/>
              <a:ln w="63500" algn="in">
                <a:noFill/>
                <a:round/>
                <a:headEnd/>
                <a:tailEnd/>
              </a:ln>
              <a:effectLst>
                <a:outerShdw dist="99190" dir="3011666" algn="ctr" rotWithShape="0">
                  <a:srgbClr val="B2B2B2">
                    <a:alpha val="50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056" name="AutoShape 23"/>
              <p:cNvSpPr>
                <a:spLocks noChangeArrowheads="1"/>
              </p:cNvSpPr>
              <p:nvPr/>
            </p:nvSpPr>
            <p:spPr bwMode="auto">
              <a:xfrm>
                <a:off x="110295558" y="110642399"/>
                <a:ext cx="1177159" cy="1177159"/>
              </a:xfrm>
              <a:prstGeom prst="roundRect">
                <a:avLst>
                  <a:gd name="adj" fmla="val 16667"/>
                </a:avLst>
              </a:prstGeom>
              <a:noFill/>
              <a:ln w="31750" algn="ctr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4120" name="AutoShape 24"/>
            <p:cNvCxnSpPr>
              <a:cxnSpLocks noChangeShapeType="1"/>
            </p:cNvCxnSpPr>
            <p:nvPr/>
          </p:nvCxnSpPr>
          <p:spPr bwMode="auto">
            <a:xfrm>
              <a:off x="113547761" y="107937368"/>
              <a:ext cx="772992" cy="837081"/>
            </a:xfrm>
            <a:prstGeom prst="straightConnector1">
              <a:avLst/>
            </a:prstGeom>
            <a:noFill/>
            <a:ln w="31750" algn="ctr">
              <a:noFill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</p:cxnSp>
      </p:grpSp>
      <p:grpSp>
        <p:nvGrpSpPr>
          <p:cNvPr id="2049" name="Group 15"/>
          <p:cNvGrpSpPr>
            <a:grpSpLocks/>
          </p:cNvGrpSpPr>
          <p:nvPr/>
        </p:nvGrpSpPr>
        <p:grpSpPr bwMode="auto">
          <a:xfrm>
            <a:off x="2395942" y="1474409"/>
            <a:ext cx="1001712" cy="1129001"/>
            <a:chOff x="112632445" y="107908832"/>
            <a:chExt cx="772991" cy="837081"/>
          </a:xfrm>
        </p:grpSpPr>
        <p:grpSp>
          <p:nvGrpSpPr>
            <p:cNvPr id="2051" name="Group 16"/>
            <p:cNvGrpSpPr>
              <a:grpSpLocks/>
            </p:cNvGrpSpPr>
            <p:nvPr/>
          </p:nvGrpSpPr>
          <p:grpSpPr bwMode="auto">
            <a:xfrm>
              <a:off x="112646214" y="107923545"/>
              <a:ext cx="723897" cy="753373"/>
              <a:chOff x="109637454" y="108988033"/>
              <a:chExt cx="1182309" cy="1180089"/>
            </a:xfrm>
          </p:grpSpPr>
          <p:pic>
            <p:nvPicPr>
              <p:cNvPr id="4113" name="Picture 17" descr="MP900411771[1]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9980"/>
              <a:stretch>
                <a:fillRect/>
              </a:stretch>
            </p:blipFill>
            <p:spPr bwMode="auto">
              <a:xfrm>
                <a:off x="109637454" y="108988033"/>
                <a:ext cx="1181232" cy="1179576"/>
              </a:xfrm>
              <a:prstGeom prst="roundRect">
                <a:avLst>
                  <a:gd name="adj" fmla="val 16667"/>
                </a:avLst>
              </a:prstGeom>
              <a:noFill/>
              <a:ln w="63500" algn="in">
                <a:noFill/>
                <a:round/>
                <a:headEnd/>
                <a:tailEnd/>
              </a:ln>
              <a:effectLst>
                <a:outerShdw dist="99190" dir="3011666" algn="ctr" rotWithShape="0">
                  <a:srgbClr val="B2B2B2">
                    <a:alpha val="50000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052" name="AutoShape 18"/>
              <p:cNvSpPr>
                <a:spLocks noChangeArrowheads="1"/>
              </p:cNvSpPr>
              <p:nvPr/>
            </p:nvSpPr>
            <p:spPr bwMode="auto">
              <a:xfrm>
                <a:off x="109642604" y="108990963"/>
                <a:ext cx="1177159" cy="1177159"/>
              </a:xfrm>
              <a:prstGeom prst="roundRect">
                <a:avLst>
                  <a:gd name="adj" fmla="val 16667"/>
                </a:avLst>
              </a:prstGeom>
              <a:noFill/>
              <a:ln w="31750" algn="ctr">
                <a:noFill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4115" name="AutoShape 19"/>
            <p:cNvCxnSpPr>
              <a:cxnSpLocks noChangeShapeType="1"/>
            </p:cNvCxnSpPr>
            <p:nvPr/>
          </p:nvCxnSpPr>
          <p:spPr bwMode="auto">
            <a:xfrm>
              <a:off x="112632445" y="107908832"/>
              <a:ext cx="772991" cy="837081"/>
            </a:xfrm>
            <a:prstGeom prst="straightConnector1">
              <a:avLst/>
            </a:prstGeom>
            <a:noFill/>
            <a:ln w="31750" algn="ctr">
              <a:noFill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</p:cxn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9521" y="5186297"/>
            <a:ext cx="1628774" cy="1263798"/>
          </a:xfrm>
          <a:prstGeom prst="rect">
            <a:avLst/>
          </a:prstGeom>
          <a:ln w="6350" cap="sq">
            <a:solidFill>
              <a:schemeClr val="accent1">
                <a:lumMod val="50000"/>
              </a:schemeClr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3508" y="5379184"/>
            <a:ext cx="733207" cy="1004237"/>
          </a:xfrm>
          <a:prstGeom prst="rect">
            <a:avLst/>
          </a:prstGeom>
          <a:ln w="6350" cap="sq">
            <a:solidFill>
              <a:schemeClr val="accent1">
                <a:lumMod val="50000"/>
              </a:schemeClr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037" y="4191000"/>
            <a:ext cx="3228975" cy="2219325"/>
          </a:xfrm>
          <a:prstGeom prst="rect">
            <a:avLst/>
          </a:prstGeom>
          <a:ln w="6350" cap="sq">
            <a:solidFill>
              <a:schemeClr val="accent1">
                <a:lumMod val="50000"/>
              </a:schemeClr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9245" y="1731823"/>
            <a:ext cx="3643150" cy="1231488"/>
          </a:xfrm>
          <a:prstGeom prst="rect">
            <a:avLst/>
          </a:prstGeom>
          <a:ln w="6350" cap="sq">
            <a:noFill/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108" y="4083784"/>
            <a:ext cx="1590675" cy="829917"/>
          </a:xfrm>
          <a:prstGeom prst="rect">
            <a:avLst/>
          </a:prstGeom>
          <a:ln w="6350" cap="sq">
            <a:solidFill>
              <a:schemeClr val="accent1">
                <a:lumMod val="50000"/>
              </a:schemeClr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925730" y="6391215"/>
            <a:ext cx="26695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Residential Car Washing</a:t>
            </a:r>
            <a:endParaRPr lang="en-US" sz="2000" dirty="0"/>
          </a:p>
        </p:txBody>
      </p:sp>
      <p:sp>
        <p:nvSpPr>
          <p:cNvPr id="37" name="TextBox 36"/>
          <p:cNvSpPr txBox="1"/>
          <p:nvPr/>
        </p:nvSpPr>
        <p:spPr>
          <a:xfrm>
            <a:off x="3778619" y="6402680"/>
            <a:ext cx="2302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Firefighting 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4816953" y="4927547"/>
            <a:ext cx="2302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Pressure Washing</a:t>
            </a:r>
            <a:endParaRPr lang="en-US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6612416" y="6450095"/>
            <a:ext cx="2302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Landscape Watering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76200" y="711013"/>
            <a:ext cx="89916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Sand, Motor Oil, Leaves, Garbage, and Pool Water (Salt or Chlorine) are some examples of </a:t>
            </a:r>
            <a:r>
              <a:rPr lang="en-US" sz="2400" b="1" u="sng" dirty="0" smtClean="0"/>
              <a:t>Illicit Discharges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  <p:sp>
        <p:nvSpPr>
          <p:cNvPr id="13" name="Rectangle 12"/>
          <p:cNvSpPr/>
          <p:nvPr/>
        </p:nvSpPr>
        <p:spPr>
          <a:xfrm>
            <a:off x="-1691" y="3360003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</a:rPr>
              <a:t>The list of exceptions for non-</a:t>
            </a:r>
            <a:r>
              <a:rPr lang="en-US" sz="2400" dirty="0" err="1">
                <a:solidFill>
                  <a:prstClr val="black"/>
                </a:solidFill>
              </a:rPr>
              <a:t>stormwater</a:t>
            </a:r>
            <a:r>
              <a:rPr lang="en-US" sz="2400" dirty="0">
                <a:solidFill>
                  <a:prstClr val="black"/>
                </a:solidFill>
              </a:rPr>
              <a:t> discharges includes (but is not limited to):</a:t>
            </a:r>
          </a:p>
        </p:txBody>
      </p:sp>
    </p:spTree>
    <p:extLst>
      <p:ext uri="{BB962C8B-B14F-4D97-AF65-F5344CB8AC3E}">
        <p14:creationId xmlns:p14="http://schemas.microsoft.com/office/powerpoint/2010/main" val="131104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457200" y="1339717"/>
            <a:ext cx="8153400" cy="3634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Examples of City-Wide                       Best Management Practices (BMPs)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51"/>
          <a:stretch/>
        </p:blipFill>
        <p:spPr>
          <a:xfrm>
            <a:off x="457200" y="1506533"/>
            <a:ext cx="8144336" cy="5262258"/>
          </a:xfrm>
        </p:spPr>
      </p:pic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7192108" y="1950304"/>
            <a:ext cx="961292" cy="792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Keep dumpster areas clean.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842845" y="2741182"/>
            <a:ext cx="1490663" cy="90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Catch basins and drains should be inspected &amp; maintained regularly.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617787" y="4343400"/>
            <a:ext cx="86042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Leaves should be swept or vacuumed—NOT put down drains.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556248" y="5948364"/>
            <a:ext cx="325437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Remove sediment/debris/trash from parking lot regularly.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368678" y="2849164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4" r="14421" b="10515"/>
          <a:stretch/>
        </p:blipFill>
        <p:spPr>
          <a:xfrm>
            <a:off x="5029200" y="1354015"/>
            <a:ext cx="2096094" cy="253218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934"/>
          <a:stretch/>
        </p:blipFill>
        <p:spPr>
          <a:xfrm>
            <a:off x="6338564" y="1506415"/>
            <a:ext cx="751560" cy="638799"/>
          </a:xfrm>
          <a:prstGeom prst="rect">
            <a:avLst/>
          </a:prstGeom>
        </p:spPr>
      </p:pic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5065389" y="1703132"/>
            <a:ext cx="127317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</a:rPr>
              <a:t>Litter should be removed daily.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7200" y="1339717"/>
            <a:ext cx="8153400" cy="5442083"/>
          </a:xfrm>
          <a:prstGeom prst="rect">
            <a:avLst/>
          </a:prstGeom>
          <a:noFill/>
          <a:ln w="28575" cap="sq" cmpd="thickThin">
            <a:solidFill>
              <a:schemeClr val="accent1">
                <a:lumMod val="50000"/>
              </a:schemeClr>
            </a:solidFill>
            <a:beve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760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 Single Corner Rectangle 24"/>
          <p:cNvSpPr/>
          <p:nvPr/>
        </p:nvSpPr>
        <p:spPr>
          <a:xfrm>
            <a:off x="4800600" y="576263"/>
            <a:ext cx="1195388" cy="788987"/>
          </a:xfrm>
          <a:prstGeom prst="round1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00600" y="1447800"/>
            <a:ext cx="1195388" cy="88423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573463" y="576263"/>
            <a:ext cx="1150937" cy="795337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433638" y="1447800"/>
            <a:ext cx="1071562" cy="91440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573463" y="2438400"/>
            <a:ext cx="1150937" cy="830263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Round Single Corner Rectangle 32"/>
          <p:cNvSpPr/>
          <p:nvPr/>
        </p:nvSpPr>
        <p:spPr>
          <a:xfrm rot="10800000">
            <a:off x="2443163" y="5181600"/>
            <a:ext cx="1062037" cy="838200"/>
          </a:xfrm>
          <a:prstGeom prst="round1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Round Single Corner Rectangle 33"/>
          <p:cNvSpPr/>
          <p:nvPr/>
        </p:nvSpPr>
        <p:spPr>
          <a:xfrm flipH="1">
            <a:off x="2413000" y="582613"/>
            <a:ext cx="1092200" cy="788987"/>
          </a:xfrm>
          <a:prstGeom prst="round1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Round Single Corner Rectangle 37"/>
          <p:cNvSpPr/>
          <p:nvPr/>
        </p:nvSpPr>
        <p:spPr>
          <a:xfrm rot="10800000" flipH="1">
            <a:off x="4800600" y="2430463"/>
            <a:ext cx="1195388" cy="838200"/>
          </a:xfrm>
          <a:prstGeom prst="round1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2443163" y="2452688"/>
            <a:ext cx="1062037" cy="8159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443163" y="3352800"/>
            <a:ext cx="1062037" cy="8159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443163" y="4267200"/>
            <a:ext cx="1062037" cy="8159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421" name="TextBox 35"/>
          <p:cNvSpPr txBox="1">
            <a:spLocks noChangeArrowheads="1"/>
          </p:cNvSpPr>
          <p:nvPr/>
        </p:nvSpPr>
        <p:spPr bwMode="auto">
          <a:xfrm>
            <a:off x="2443163" y="5324475"/>
            <a:ext cx="10541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+mn-lt"/>
                <a:cs typeface="Arial" pitchFamily="34" charset="0"/>
              </a:rPr>
              <a:t>Information and Data Gathering</a:t>
            </a:r>
          </a:p>
        </p:txBody>
      </p:sp>
      <p:sp>
        <p:nvSpPr>
          <p:cNvPr id="17422" name="TextBox 44"/>
          <p:cNvSpPr txBox="1">
            <a:spLocks noChangeArrowheads="1"/>
          </p:cNvSpPr>
          <p:nvPr/>
        </p:nvSpPr>
        <p:spPr bwMode="auto">
          <a:xfrm>
            <a:off x="2471738" y="4357688"/>
            <a:ext cx="10541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+mn-lt"/>
                <a:cs typeface="Arial" pitchFamily="34" charset="0"/>
              </a:rPr>
              <a:t>Draft SWMP and Permit Preparation</a:t>
            </a:r>
          </a:p>
        </p:txBody>
      </p:sp>
      <p:sp>
        <p:nvSpPr>
          <p:cNvPr id="17423" name="TextBox 45"/>
          <p:cNvSpPr txBox="1">
            <a:spLocks noChangeArrowheads="1"/>
          </p:cNvSpPr>
          <p:nvPr/>
        </p:nvSpPr>
        <p:spPr bwMode="auto">
          <a:xfrm>
            <a:off x="2446338" y="3505200"/>
            <a:ext cx="10541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+mn-lt"/>
                <a:cs typeface="Arial" pitchFamily="34" charset="0"/>
              </a:rPr>
              <a:t>Initial Plan Review and Approval</a:t>
            </a:r>
          </a:p>
        </p:txBody>
      </p:sp>
      <p:sp>
        <p:nvSpPr>
          <p:cNvPr id="17424" name="TextBox 46"/>
          <p:cNvSpPr txBox="1">
            <a:spLocks noChangeArrowheads="1"/>
          </p:cNvSpPr>
          <p:nvPr/>
        </p:nvSpPr>
        <p:spPr bwMode="auto">
          <a:xfrm>
            <a:off x="4800600" y="2660650"/>
            <a:ext cx="11953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+mn-lt"/>
                <a:cs typeface="Arial" pitchFamily="34" charset="0"/>
              </a:rPr>
              <a:t>Prepare Annual Report</a:t>
            </a:r>
          </a:p>
        </p:txBody>
      </p:sp>
      <p:sp>
        <p:nvSpPr>
          <p:cNvPr id="17425" name="TextBox 47"/>
          <p:cNvSpPr txBox="1">
            <a:spLocks noChangeArrowheads="1"/>
          </p:cNvSpPr>
          <p:nvPr/>
        </p:nvSpPr>
        <p:spPr bwMode="auto">
          <a:xfrm>
            <a:off x="2433638" y="1689100"/>
            <a:ext cx="10525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+mn-lt"/>
                <a:cs typeface="Arial" pitchFamily="34" charset="0"/>
              </a:rPr>
              <a:t>Implement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+mn-lt"/>
                <a:cs typeface="Arial" pitchFamily="34" charset="0"/>
              </a:rPr>
              <a:t>New Program</a:t>
            </a:r>
          </a:p>
        </p:txBody>
      </p:sp>
      <p:sp>
        <p:nvSpPr>
          <p:cNvPr id="17426" name="TextBox 48"/>
          <p:cNvSpPr txBox="1">
            <a:spLocks noChangeArrowheads="1"/>
          </p:cNvSpPr>
          <p:nvPr/>
        </p:nvSpPr>
        <p:spPr bwMode="auto">
          <a:xfrm>
            <a:off x="2413000" y="700088"/>
            <a:ext cx="10922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+mn-lt"/>
                <a:cs typeface="Arial" pitchFamily="34" charset="0"/>
              </a:rPr>
              <a:t>Determine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+mn-lt"/>
                <a:cs typeface="Arial" pitchFamily="34" charset="0"/>
              </a:rPr>
              <a:t>Training Requirements</a:t>
            </a:r>
          </a:p>
        </p:txBody>
      </p:sp>
      <p:sp>
        <p:nvSpPr>
          <p:cNvPr id="17427" name="TextBox 49"/>
          <p:cNvSpPr txBox="1">
            <a:spLocks noChangeArrowheads="1"/>
          </p:cNvSpPr>
          <p:nvPr/>
        </p:nvSpPr>
        <p:spPr bwMode="auto">
          <a:xfrm>
            <a:off x="2441575" y="2584450"/>
            <a:ext cx="10541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000" b="1" dirty="0">
                <a:latin typeface="+mn-lt"/>
                <a:cs typeface="Arial" pitchFamily="34" charset="0"/>
              </a:rPr>
              <a:t>Determine Operational Changes</a:t>
            </a:r>
          </a:p>
        </p:txBody>
      </p:sp>
      <p:sp>
        <p:nvSpPr>
          <p:cNvPr id="17428" name="TextBox 50"/>
          <p:cNvSpPr txBox="1">
            <a:spLocks noChangeArrowheads="1"/>
          </p:cNvSpPr>
          <p:nvPr/>
        </p:nvSpPr>
        <p:spPr bwMode="auto">
          <a:xfrm>
            <a:off x="3602038" y="847725"/>
            <a:ext cx="109378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+mn-lt"/>
                <a:cs typeface="Arial" pitchFamily="34" charset="0"/>
              </a:rPr>
              <a:t>Begin Training</a:t>
            </a:r>
          </a:p>
        </p:txBody>
      </p:sp>
      <p:sp>
        <p:nvSpPr>
          <p:cNvPr id="17429" name="TextBox 51"/>
          <p:cNvSpPr txBox="1">
            <a:spLocks noChangeArrowheads="1"/>
          </p:cNvSpPr>
          <p:nvPr/>
        </p:nvSpPr>
        <p:spPr bwMode="auto">
          <a:xfrm>
            <a:off x="4800600" y="701675"/>
            <a:ext cx="119538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+mn-lt"/>
                <a:cs typeface="Arial" pitchFamily="34" charset="0"/>
              </a:rPr>
              <a:t>Complete Inspections and Sampling</a:t>
            </a:r>
          </a:p>
        </p:txBody>
      </p:sp>
      <p:sp>
        <p:nvSpPr>
          <p:cNvPr id="17430" name="TextBox 52"/>
          <p:cNvSpPr txBox="1">
            <a:spLocks noChangeArrowheads="1"/>
          </p:cNvSpPr>
          <p:nvPr/>
        </p:nvSpPr>
        <p:spPr bwMode="auto">
          <a:xfrm>
            <a:off x="4800600" y="1704975"/>
            <a:ext cx="11445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+mn-lt"/>
                <a:cs typeface="Arial" pitchFamily="34" charset="0"/>
              </a:rPr>
              <a:t>Gather Documentation</a:t>
            </a:r>
          </a:p>
        </p:txBody>
      </p:sp>
      <p:sp>
        <p:nvSpPr>
          <p:cNvPr id="17431" name="TextBox 53"/>
          <p:cNvSpPr txBox="1">
            <a:spLocks noChangeArrowheads="1"/>
          </p:cNvSpPr>
          <p:nvPr/>
        </p:nvSpPr>
        <p:spPr bwMode="auto">
          <a:xfrm>
            <a:off x="3597275" y="2649538"/>
            <a:ext cx="109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000" b="1" dirty="0">
                <a:latin typeface="+mn-lt"/>
                <a:cs typeface="Arial" pitchFamily="34" charset="0"/>
              </a:rPr>
              <a:t>Evaluate for Effectiveness</a:t>
            </a:r>
          </a:p>
        </p:txBody>
      </p:sp>
      <p:sp>
        <p:nvSpPr>
          <p:cNvPr id="39" name="Down Arrow 38"/>
          <p:cNvSpPr/>
          <p:nvPr/>
        </p:nvSpPr>
        <p:spPr>
          <a:xfrm>
            <a:off x="6172200" y="1254125"/>
            <a:ext cx="228600" cy="14890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Down Arrow 55"/>
          <p:cNvSpPr/>
          <p:nvPr/>
        </p:nvSpPr>
        <p:spPr>
          <a:xfrm rot="10800000">
            <a:off x="2057400" y="1295400"/>
            <a:ext cx="228600" cy="14890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" name="Down Arrow 56"/>
          <p:cNvSpPr/>
          <p:nvPr/>
        </p:nvSpPr>
        <p:spPr>
          <a:xfrm rot="16200000">
            <a:off x="4116388" y="-395288"/>
            <a:ext cx="228600" cy="14890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" name="Down Arrow 57"/>
          <p:cNvSpPr/>
          <p:nvPr/>
        </p:nvSpPr>
        <p:spPr>
          <a:xfrm rot="10800000">
            <a:off x="2057400" y="3848100"/>
            <a:ext cx="228600" cy="1752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9" name="Down Arrow 58"/>
          <p:cNvSpPr/>
          <p:nvPr/>
        </p:nvSpPr>
        <p:spPr>
          <a:xfrm rot="5400000">
            <a:off x="4643438" y="2722562"/>
            <a:ext cx="228600" cy="14890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" name="Circular Arrow 42"/>
          <p:cNvSpPr/>
          <p:nvPr/>
        </p:nvSpPr>
        <p:spPr>
          <a:xfrm>
            <a:off x="3730625" y="1371600"/>
            <a:ext cx="838200" cy="831850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Circular Arrow 60"/>
          <p:cNvSpPr/>
          <p:nvPr/>
        </p:nvSpPr>
        <p:spPr>
          <a:xfrm rot="10800000">
            <a:off x="3730625" y="1536700"/>
            <a:ext cx="838200" cy="831850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7439" name="TextBox 43"/>
          <p:cNvSpPr txBox="1">
            <a:spLocks noChangeArrowheads="1"/>
          </p:cNvSpPr>
          <p:nvPr/>
        </p:nvSpPr>
        <p:spPr bwMode="auto">
          <a:xfrm>
            <a:off x="4713288" y="4527550"/>
            <a:ext cx="2854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+mn-lt"/>
              </a:rPr>
              <a:t>The Planning Process</a:t>
            </a:r>
          </a:p>
        </p:txBody>
      </p:sp>
      <p:sp>
        <p:nvSpPr>
          <p:cNvPr id="17440" name="TextBox 54"/>
          <p:cNvSpPr txBox="1">
            <a:spLocks noChangeArrowheads="1"/>
          </p:cNvSpPr>
          <p:nvPr/>
        </p:nvSpPr>
        <p:spPr bwMode="auto">
          <a:xfrm rot="-5400000">
            <a:off x="3048794" y="4436269"/>
            <a:ext cx="1546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+mn-lt"/>
              </a:rPr>
              <a:t>Initial Phase</a:t>
            </a:r>
          </a:p>
        </p:txBody>
      </p:sp>
    </p:spTree>
    <p:extLst>
      <p:ext uri="{BB962C8B-B14F-4D97-AF65-F5344CB8AC3E}">
        <p14:creationId xmlns:p14="http://schemas.microsoft.com/office/powerpoint/2010/main" val="2807506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51453"/>
            <a:ext cx="8364537" cy="6083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Box 43"/>
          <p:cNvSpPr txBox="1">
            <a:spLocks noChangeArrowheads="1"/>
          </p:cNvSpPr>
          <p:nvPr/>
        </p:nvSpPr>
        <p:spPr bwMode="auto">
          <a:xfrm>
            <a:off x="2277268" y="189788"/>
            <a:ext cx="487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 smtClean="0">
                <a:latin typeface="+mn-lt"/>
              </a:rPr>
              <a:t>MS4 Responsibilities by Department</a:t>
            </a:r>
            <a:endParaRPr lang="en-US" altLang="en-US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1240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288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626</TotalTime>
  <Words>538</Words>
  <Application>Microsoft Office PowerPoint</Application>
  <PresentationFormat>On-screen Show (4:3)</PresentationFormat>
  <Paragraphs>113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Modifications to the Storm Water Ordinance</vt:lpstr>
      <vt:lpstr>Modifications to the Storm Water Ordinance have strengthened the City of Mobile’s authority to </vt:lpstr>
      <vt:lpstr>PowerPoint Presentation</vt:lpstr>
      <vt:lpstr>PowerPoint Presentation</vt:lpstr>
      <vt:lpstr>PowerPoint Presentation</vt:lpstr>
      <vt:lpstr>Examples of City-Wide                       Best Management Practices (BMPs)</vt:lpstr>
      <vt:lpstr>PowerPoint Presentation</vt:lpstr>
      <vt:lpstr>PowerPoint Presentation</vt:lpstr>
      <vt:lpstr>Questions?</vt:lpstr>
      <vt:lpstr>PowerPoint Presentation</vt:lpstr>
      <vt:lpstr>PowerPoint Presentation</vt:lpstr>
    </vt:vector>
  </TitlesOfParts>
  <Company>Payne Management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Modifications to the City of Mobile Storm Water Ordinance</dc:title>
  <dc:creator>Charlotte</dc:creator>
  <cp:lastModifiedBy>Payne Environmental</cp:lastModifiedBy>
  <cp:revision>42</cp:revision>
  <cp:lastPrinted>2014-07-01T01:20:45Z</cp:lastPrinted>
  <dcterms:created xsi:type="dcterms:W3CDTF">2014-06-11T16:27:28Z</dcterms:created>
  <dcterms:modified xsi:type="dcterms:W3CDTF">2014-07-01T01:21:16Z</dcterms:modified>
</cp:coreProperties>
</file>